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90" r:id="rId3"/>
    <p:sldId id="291" r:id="rId4"/>
    <p:sldId id="258" r:id="rId5"/>
    <p:sldId id="259" r:id="rId6"/>
    <p:sldId id="293" r:id="rId7"/>
    <p:sldId id="260" r:id="rId8"/>
    <p:sldId id="294" r:id="rId9"/>
    <p:sldId id="261" r:id="rId10"/>
    <p:sldId id="295" r:id="rId11"/>
    <p:sldId id="264" r:id="rId12"/>
    <p:sldId id="297" r:id="rId13"/>
    <p:sldId id="263" r:id="rId14"/>
    <p:sldId id="265" r:id="rId15"/>
    <p:sldId id="296" r:id="rId16"/>
    <p:sldId id="267" r:id="rId17"/>
    <p:sldId id="298" r:id="rId18"/>
    <p:sldId id="301" r:id="rId19"/>
    <p:sldId id="266" r:id="rId20"/>
    <p:sldId id="300" r:id="rId21"/>
    <p:sldId id="299" r:id="rId22"/>
    <p:sldId id="268" r:id="rId23"/>
    <p:sldId id="302" r:id="rId24"/>
    <p:sldId id="307" r:id="rId25"/>
    <p:sldId id="286" r:id="rId26"/>
    <p:sldId id="269" r:id="rId27"/>
    <p:sldId id="304" r:id="rId28"/>
    <p:sldId id="275" r:id="rId29"/>
    <p:sldId id="308" r:id="rId30"/>
    <p:sldId id="270" r:id="rId31"/>
    <p:sldId id="276" r:id="rId32"/>
    <p:sldId id="271" r:id="rId33"/>
    <p:sldId id="306" r:id="rId34"/>
    <p:sldId id="272" r:id="rId35"/>
    <p:sldId id="309" r:id="rId36"/>
    <p:sldId id="31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6764" autoAdjust="0"/>
  </p:normalViewPr>
  <p:slideViewPr>
    <p:cSldViewPr>
      <p:cViewPr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F5EF7-14B4-4602-BCBA-19FD883295D0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FD88C-3DDB-4A5C-855D-EFB3026965B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D88C-3DDB-4A5C-855D-EFB3026965B3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4FC32-4492-4E3E-9C92-4110B1B1725A}" type="datetimeFigureOut">
              <a:rPr lang="en-US" smtClean="0"/>
              <a:pPr/>
              <a:t>10/1/2020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43A9C-C0AF-4038-9E78-7BE0E291728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400" b="1" u="sng" dirty="0" smtClean="0"/>
              <a:t>Unit –II  </a:t>
            </a:r>
          </a:p>
          <a:p>
            <a:pPr algn="ctr">
              <a:buNone/>
            </a:pPr>
            <a:r>
              <a:rPr lang="en-US" sz="3400" b="1" u="sng" dirty="0" err="1" smtClean="0"/>
              <a:t>Enzymology</a:t>
            </a:r>
            <a:endParaRPr lang="en-IN" sz="3400" u="sng" dirty="0" smtClean="0"/>
          </a:p>
          <a:p>
            <a:pPr>
              <a:buNone/>
            </a:pPr>
            <a:r>
              <a:rPr lang="en-US" b="1" dirty="0" smtClean="0"/>
              <a:t>(a) </a:t>
            </a:r>
            <a:r>
              <a:rPr lang="en-US" b="1" u="sng" dirty="0" smtClean="0"/>
              <a:t>Structure, properties and specificity of enzymes </a:t>
            </a:r>
            <a:endParaRPr lang="en-US" dirty="0" smtClean="0"/>
          </a:p>
          <a:p>
            <a:r>
              <a:rPr lang="en-US" dirty="0" smtClean="0"/>
              <a:t>Enzymes are – </a:t>
            </a:r>
            <a:r>
              <a:rPr lang="en-US" dirty="0" err="1" smtClean="0"/>
              <a:t>Thermolabile</a:t>
            </a:r>
            <a:r>
              <a:rPr lang="en-US" dirty="0" smtClean="0"/>
              <a:t>, organic catalyst elaborated by a living cell &amp; capable of functioning  independently.</a:t>
            </a:r>
          </a:p>
          <a:p>
            <a:r>
              <a:rPr lang="en-US" dirty="0" smtClean="0"/>
              <a:t>An enzyme acts by catalysis </a:t>
            </a:r>
            <a:r>
              <a:rPr lang="en-US" dirty="0" err="1" smtClean="0"/>
              <a:t>i.e</a:t>
            </a:r>
            <a:r>
              <a:rPr lang="en-US" dirty="0" smtClean="0"/>
              <a:t>  it increases the velocity of a chemical reaction without being permanently changed.</a:t>
            </a:r>
          </a:p>
          <a:p>
            <a:r>
              <a:rPr lang="en-US" dirty="0" smtClean="0"/>
              <a:t>Berzelius 1835- Define &amp;Recognize  the nature of a catalysts.</a:t>
            </a:r>
          </a:p>
          <a:p>
            <a:r>
              <a:rPr lang="en-US" dirty="0" err="1" smtClean="0"/>
              <a:t>Kuhne</a:t>
            </a:r>
            <a:r>
              <a:rPr lang="en-US" dirty="0" smtClean="0"/>
              <a:t> 1878 – Used the word enzyme to indicate catalysis.</a:t>
            </a:r>
          </a:p>
          <a:p>
            <a:pPr>
              <a:buNone/>
            </a:pPr>
            <a:endParaRPr lang="en-US" sz="2600" dirty="0" smtClean="0"/>
          </a:p>
          <a:p>
            <a:endParaRPr lang="en-US" sz="26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(b)  </a:t>
            </a:r>
            <a:r>
              <a:rPr lang="en-US" sz="3600" b="1" u="sng" dirty="0" smtClean="0"/>
              <a:t>ACTIVE SITE</a:t>
            </a:r>
            <a:r>
              <a:rPr lang="en-US" sz="3600" dirty="0" smtClean="0"/>
              <a:t>  : Catalytic site</a:t>
            </a:r>
          </a:p>
          <a:p>
            <a:r>
              <a:rPr lang="en-US" sz="3600" dirty="0" smtClean="0"/>
              <a:t>Active of an enzyme is a small region at which substrate binds &amp; contribute the residues to participate in catalysis.</a:t>
            </a:r>
          </a:p>
          <a:p>
            <a:r>
              <a:rPr lang="en-IN" sz="3600" b="1" dirty="0" smtClean="0"/>
              <a:t>Salient features of active site :</a:t>
            </a:r>
          </a:p>
          <a:p>
            <a:pPr>
              <a:buNone/>
            </a:pPr>
            <a:r>
              <a:rPr lang="en-IN" sz="3600" dirty="0" smtClean="0"/>
              <a:t>1 . Active site occupies relatively small portion of the enzyme molecule</a:t>
            </a:r>
          </a:p>
          <a:p>
            <a:pPr>
              <a:buNone/>
            </a:pPr>
            <a:r>
              <a:rPr lang="en-IN" sz="3600" dirty="0" smtClean="0"/>
              <a:t>2.  Active site  is neither a point nor a line or even a plane surface but is a three dimensional native conformation &amp; is due to the tertiary structure of protein.</a:t>
            </a:r>
            <a:endParaRPr lang="en-US" sz="3600" dirty="0" smtClean="0"/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3600" dirty="0" smtClean="0"/>
              <a:t>3. </a:t>
            </a:r>
            <a:r>
              <a:rPr lang="en-IN" sz="3600" dirty="0" smtClean="0"/>
              <a:t>The active site is made up of catalytic amino acids( catalytic residues).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4. The specificity of binding is depends on the precisely defined arrangements of  atoms at active site.</a:t>
            </a:r>
            <a:endParaRPr lang="en-IN" sz="3600" dirty="0" smtClean="0"/>
          </a:p>
          <a:p>
            <a:pPr>
              <a:buNone/>
            </a:pPr>
            <a:r>
              <a:rPr lang="en-US" sz="3600" dirty="0" smtClean="0"/>
              <a:t>5. </a:t>
            </a:r>
            <a:r>
              <a:rPr lang="en-IN" sz="3600" dirty="0" smtClean="0"/>
              <a:t>Active sites are regarded as clefts or crevices.</a:t>
            </a:r>
          </a:p>
          <a:p>
            <a:pPr>
              <a:buNone/>
            </a:pPr>
            <a:r>
              <a:rPr lang="en-US" sz="3600" dirty="0" smtClean="0"/>
              <a:t>6. </a:t>
            </a:r>
            <a:r>
              <a:rPr lang="en-IN" sz="3600" dirty="0" smtClean="0"/>
              <a:t>Active site binds the substrates by relatively weak </a:t>
            </a:r>
            <a:r>
              <a:rPr lang="en-IN" sz="3600" dirty="0" err="1" smtClean="0"/>
              <a:t>noncovalent</a:t>
            </a:r>
            <a:r>
              <a:rPr lang="en-IN" sz="3600" dirty="0" smtClean="0"/>
              <a:t> bonds.</a:t>
            </a:r>
          </a:p>
          <a:p>
            <a:pPr>
              <a:buNone/>
            </a:pPr>
            <a:r>
              <a:rPr lang="en-IN" sz="3600" dirty="0" smtClean="0"/>
              <a:t>7. The active site is not rigid in structure and shape. </a:t>
            </a:r>
            <a:r>
              <a:rPr lang="en-IN" sz="3600" dirty="0" err="1" smtClean="0"/>
              <a:t>lt</a:t>
            </a:r>
            <a:r>
              <a:rPr lang="en-IN" sz="3600" dirty="0" smtClean="0"/>
              <a:t> is rather flexible to promote the specific substrate binding</a:t>
            </a:r>
            <a:r>
              <a:rPr lang="en-IN" sz="2400" dirty="0" smtClean="0"/>
              <a:t>.</a:t>
            </a:r>
          </a:p>
          <a:p>
            <a:pPr>
              <a:buNone/>
            </a:pPr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sz="3500" dirty="0" smtClean="0"/>
              <a:t>8. The coenzymes or cofactors on which some enzymes depend are present as a part of the catalytic site.</a:t>
            </a:r>
          </a:p>
          <a:p>
            <a:pPr>
              <a:buNone/>
            </a:pPr>
            <a:r>
              <a:rPr lang="en-US" sz="3500" dirty="0" smtClean="0"/>
              <a:t>9. </a:t>
            </a:r>
            <a:r>
              <a:rPr lang="en-IN" sz="3500" dirty="0" smtClean="0"/>
              <a:t>The commonly found amino acids at the active sites are serine, </a:t>
            </a:r>
            <a:r>
              <a:rPr lang="en-IN" sz="3500" dirty="0" err="1" smtClean="0"/>
              <a:t>aspartate</a:t>
            </a:r>
            <a:r>
              <a:rPr lang="en-IN" sz="3500" dirty="0" smtClean="0"/>
              <a:t>, </a:t>
            </a:r>
            <a:r>
              <a:rPr lang="en-IN" sz="3500" dirty="0" err="1" smtClean="0"/>
              <a:t>histidine</a:t>
            </a:r>
            <a:r>
              <a:rPr lang="en-IN" sz="3500" dirty="0" smtClean="0"/>
              <a:t>, </a:t>
            </a:r>
            <a:r>
              <a:rPr lang="fi-FI" sz="3500" dirty="0" smtClean="0"/>
              <a:t>cysteine, lysine arginine,glutamate,tyrosine etc.</a:t>
            </a:r>
            <a:r>
              <a:rPr lang="en-IN" sz="3500" dirty="0" smtClean="0"/>
              <a:t>Among these amino acids, serine is most frequently found.</a:t>
            </a:r>
          </a:p>
          <a:p>
            <a:pPr>
              <a:buNone/>
            </a:pPr>
            <a:r>
              <a:rPr lang="en-IN" sz="3500" dirty="0" smtClean="0"/>
              <a:t>10. The substrate[s] binds the enzyme (E) at the active site to form enzyme-substrate complex(ES). The product( P) is released after the catalysis and the enzyme is available for reuse.</a:t>
            </a:r>
          </a:p>
          <a:p>
            <a:pPr>
              <a:buNone/>
            </a:pPr>
            <a:r>
              <a:rPr lang="en-GB" sz="3500" dirty="0" smtClean="0"/>
              <a:t>                   E  +  S -----&gt;</a:t>
            </a:r>
            <a:r>
              <a:rPr lang="en-GB" sz="3500" dirty="0" smtClean="0">
                <a:sym typeface="Wingdings" pitchFamily="2" charset="2"/>
              </a:rPr>
              <a:t> ES -----&gt;   E  +  P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2400" dirty="0" smtClean="0"/>
          </a:p>
          <a:p>
            <a:pPr>
              <a:buFont typeface="Wingdings" pitchFamily="2" charset="2"/>
              <a:buChar char="Ø"/>
            </a:pPr>
            <a:r>
              <a:rPr lang="en-GB" sz="3600" dirty="0" smtClean="0">
                <a:sym typeface="Wingdings" pitchFamily="2" charset="2"/>
              </a:rPr>
              <a:t>Active site of an enzyme can be determined by  :</a:t>
            </a:r>
          </a:p>
          <a:p>
            <a:r>
              <a:rPr lang="en-GB" sz="3600" dirty="0" smtClean="0">
                <a:sym typeface="Wingdings" pitchFamily="2" charset="2"/>
              </a:rPr>
              <a:t>Use of Competitive inhibitor.</a:t>
            </a:r>
          </a:p>
          <a:p>
            <a:r>
              <a:rPr lang="en-GB" sz="3600" dirty="0" smtClean="0">
                <a:sym typeface="Wingdings" pitchFamily="2" charset="2"/>
              </a:rPr>
              <a:t>Use of reagents capable of covalently modifying the functional groups at the active site of an enzyme.</a:t>
            </a:r>
          </a:p>
          <a:p>
            <a:r>
              <a:rPr lang="en-GB" sz="3600" dirty="0" smtClean="0">
                <a:sym typeface="Wingdings" pitchFamily="2" charset="2"/>
              </a:rPr>
              <a:t>Affinity labelling technique.</a:t>
            </a:r>
          </a:p>
          <a:p>
            <a:r>
              <a:rPr lang="en-GB" sz="3600" dirty="0" smtClean="0">
                <a:sym typeface="Wingdings" pitchFamily="2" charset="2"/>
              </a:rPr>
              <a:t>X – ray diffraction method</a:t>
            </a:r>
          </a:p>
          <a:p>
            <a:r>
              <a:rPr lang="en-GB" sz="3600" dirty="0" smtClean="0">
                <a:sym typeface="Wingdings" pitchFamily="2" charset="2"/>
              </a:rPr>
              <a:t>Use of heavy metals </a:t>
            </a:r>
          </a:p>
          <a:p>
            <a:r>
              <a:rPr lang="en-GB" sz="3600" dirty="0" smtClean="0">
                <a:sym typeface="Wingdings" pitchFamily="2" charset="2"/>
              </a:rPr>
              <a:t>Change in PH</a:t>
            </a:r>
            <a:endParaRPr lang="en-IN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 </a:t>
            </a:r>
            <a:r>
              <a:rPr lang="en-IN" sz="3600" b="1" dirty="0" smtClean="0"/>
              <a:t>(c) </a:t>
            </a:r>
            <a:r>
              <a:rPr lang="en-IN" sz="3600" b="1" u="sng" dirty="0" smtClean="0"/>
              <a:t>Mechanisms of ES complex formation</a:t>
            </a:r>
            <a:r>
              <a:rPr lang="en-GB" sz="3600" b="1" u="sng" dirty="0" smtClean="0"/>
              <a:t> </a:t>
            </a:r>
            <a:r>
              <a:rPr lang="en-GB" sz="3600" b="1" dirty="0" smtClean="0"/>
              <a:t>: </a:t>
            </a:r>
          </a:p>
          <a:p>
            <a:pPr>
              <a:buNone/>
            </a:pPr>
            <a:r>
              <a:rPr lang="en-GB" sz="2400" dirty="0" smtClean="0"/>
              <a:t>			</a:t>
            </a:r>
            <a:r>
              <a:rPr lang="en-GB" b="1" dirty="0" smtClean="0"/>
              <a:t> E  +  S -----&gt;</a:t>
            </a:r>
            <a:r>
              <a:rPr lang="en-GB" b="1" dirty="0" smtClean="0">
                <a:sym typeface="Wingdings" pitchFamily="2" charset="2"/>
              </a:rPr>
              <a:t> ES -----&gt;   E  +  P</a:t>
            </a:r>
          </a:p>
          <a:p>
            <a:pPr>
              <a:buNone/>
            </a:pPr>
            <a:r>
              <a:rPr lang="en-IN" dirty="0" smtClean="0"/>
              <a:t>    Many theories have been put forth to explain the mechanism of enzyme-substrate complex formation.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Lock and key model or Fischer's template theory </a:t>
            </a:r>
            <a:r>
              <a:rPr lang="en-IN" dirty="0" smtClean="0"/>
              <a:t>:</a:t>
            </a:r>
          </a:p>
          <a:p>
            <a:r>
              <a:rPr lang="en-IN" dirty="0" smtClean="0"/>
              <a:t>first model proposed by a German biochemist </a:t>
            </a:r>
            <a:r>
              <a:rPr lang="en-IN" b="1" dirty="0" smtClean="0"/>
              <a:t>Emil Fischer </a:t>
            </a:r>
            <a:r>
              <a:rPr lang="en-IN" dirty="0" smtClean="0"/>
              <a:t>to explain an enzyme catalysed reaction.</a:t>
            </a:r>
          </a:p>
          <a:p>
            <a:r>
              <a:rPr lang="en-IN" dirty="0" smtClean="0"/>
              <a:t>According to this model, the structure or conformation of the enzyme is rigid. The substrate fits to the binding site (now active site) just as a key fits into the proper lock.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3600" dirty="0" smtClean="0"/>
              <a:t>the active site of an enzyme is a rigid and pre-shaped template, where only a specific substrate can bind.</a:t>
            </a:r>
          </a:p>
          <a:p>
            <a:r>
              <a:rPr lang="en-IN" sz="3600" dirty="0" smtClean="0"/>
              <a:t>does not give any scope for the flexible nature of enzymes.</a:t>
            </a:r>
          </a:p>
          <a:p>
            <a:r>
              <a:rPr lang="en-IN" sz="3600" dirty="0" smtClean="0"/>
              <a:t>the model does not give clear idea about the ES complex.</a:t>
            </a:r>
          </a:p>
          <a:p>
            <a:r>
              <a:rPr lang="en-IN" sz="3600" dirty="0" smtClean="0"/>
              <a:t>Fischer gave two component of active site : responsible for Substrate specificity and catalysis proper.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 lIns="90000" tIns="46800">
            <a:normAutofit lnSpcReduction="10000"/>
          </a:bodyPr>
          <a:lstStyle/>
          <a:p>
            <a:pPr>
              <a:lnSpc>
                <a:spcPct val="95000"/>
              </a:lnSpc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4000" b="1" u="sng" dirty="0" smtClean="0"/>
              <a:t>Induced Fit Model</a:t>
            </a:r>
            <a:r>
              <a:rPr lang="en-US" sz="4000" b="1" dirty="0" smtClean="0"/>
              <a:t> :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en-US" sz="3600" b="1" dirty="0" smtClean="0"/>
              <a:t>Induced-fit </a:t>
            </a:r>
            <a:r>
              <a:rPr lang="en-US" sz="3600" b="1" dirty="0"/>
              <a:t>model</a:t>
            </a:r>
            <a:r>
              <a:rPr lang="en-US" sz="3600" dirty="0"/>
              <a:t> </a:t>
            </a:r>
            <a:r>
              <a:rPr lang="en-US" sz="4000" dirty="0"/>
              <a:t>of enzyme </a:t>
            </a:r>
            <a:r>
              <a:rPr lang="en-US" sz="4000" dirty="0" smtClean="0"/>
              <a:t>action was  Proposed by </a:t>
            </a:r>
            <a:r>
              <a:rPr lang="en-US" sz="4000" b="1" dirty="0" err="1" smtClean="0"/>
              <a:t>Koshland</a:t>
            </a:r>
            <a:r>
              <a:rPr lang="en-US" sz="4000" b="1" dirty="0" smtClean="0"/>
              <a:t> in 1958</a:t>
            </a:r>
            <a:r>
              <a:rPr lang="en-US" sz="4000" dirty="0" smtClean="0"/>
              <a:t>. </a:t>
            </a:r>
          </a:p>
          <a:p>
            <a:pPr>
              <a:lnSpc>
                <a:spcPct val="95000"/>
              </a:lnSpc>
              <a:spcBef>
                <a:spcPct val="10000"/>
              </a:spcBef>
              <a:buNone/>
            </a:pPr>
            <a:r>
              <a:rPr lang="en-US" sz="4000" dirty="0" smtClean="0"/>
              <a:t>	In which :</a:t>
            </a:r>
            <a:endParaRPr lang="en-US" sz="4000" dirty="0"/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4000" dirty="0" smtClean="0"/>
              <a:t>     - </a:t>
            </a:r>
            <a:r>
              <a:rPr lang="en-US" sz="4000" dirty="0"/>
              <a:t>the active site is flexible, not </a:t>
            </a:r>
            <a:r>
              <a:rPr lang="en-US" sz="4000" dirty="0" smtClean="0"/>
              <a:t>rigid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dirty="0" smtClean="0"/>
              <a:t>     - </a:t>
            </a:r>
            <a:r>
              <a:rPr lang="en-IN" sz="4000" dirty="0" smtClean="0"/>
              <a:t>The interaction of the substrate with the enzyme induces a </a:t>
            </a:r>
            <a:r>
              <a:rPr lang="pt-BR" sz="4000" dirty="0" smtClean="0"/>
              <a:t>conformation change in the enzyme, resulting in </a:t>
            </a:r>
            <a:r>
              <a:rPr lang="en-IN" sz="4000" dirty="0" smtClean="0"/>
              <a:t>the formation of a strong substrate binding site.</a:t>
            </a:r>
            <a:endParaRPr lang="en-US" sz="4000" dirty="0"/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40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857256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4000" dirty="0" smtClean="0"/>
              <a:t>	- the shapes of the enzyme, active site, and substrate adjust to maximize the fit, which improves catalysis.</a:t>
            </a:r>
          </a:p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en-US" sz="4000" dirty="0" smtClean="0"/>
              <a:t>	- there is a greater range of substrate specificity</a:t>
            </a:r>
          </a:p>
          <a:p>
            <a:pPr>
              <a:lnSpc>
                <a:spcPct val="95000"/>
              </a:lnSpc>
              <a:spcBef>
                <a:spcPct val="10000"/>
              </a:spcBef>
              <a:buNone/>
            </a:pPr>
            <a:r>
              <a:rPr lang="en-US" sz="4000" dirty="0" smtClean="0"/>
              <a:t>	- This model is more consistent with a wider range of enzymes describe the situation more accurately.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 </a:t>
            </a:r>
            <a:r>
              <a:rPr lang="en-IN" sz="4000" b="1" u="sng" dirty="0" smtClean="0"/>
              <a:t>Substrate strain theory</a:t>
            </a:r>
          </a:p>
          <a:p>
            <a:r>
              <a:rPr lang="en-IN" sz="4000" dirty="0" smtClean="0"/>
              <a:t>In this model, the substrate is strained due to the induced conformation change in the enzyme.</a:t>
            </a:r>
          </a:p>
          <a:p>
            <a:r>
              <a:rPr lang="en-IN" sz="4000" dirty="0" smtClean="0"/>
              <a:t>when a substrate binds to the preformed active site, the enzyme induces a strain to the substrate</a:t>
            </a:r>
            <a:r>
              <a:rPr lang="en-IN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4000" dirty="0" smtClean="0"/>
              <a:t>Fig :</a:t>
            </a:r>
            <a:endParaRPr lang="en-I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b="1" dirty="0" smtClean="0"/>
              <a:t>   	</a:t>
            </a:r>
            <a:r>
              <a:rPr lang="en-US" b="1" u="sng" dirty="0" smtClean="0"/>
              <a:t>Properties of Enzymes :</a:t>
            </a:r>
          </a:p>
          <a:p>
            <a:pPr>
              <a:buNone/>
            </a:pPr>
            <a:r>
              <a:rPr lang="en-US" dirty="0" smtClean="0"/>
              <a:t>	-  Most enzymes are proteins.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</a:t>
            </a:r>
            <a:r>
              <a:rPr lang="fr-FR" dirty="0" smtClean="0"/>
              <a:t>-  </a:t>
            </a:r>
            <a:r>
              <a:rPr lang="fr-FR" dirty="0" err="1" smtClean="0"/>
              <a:t>They</a:t>
            </a:r>
            <a:r>
              <a:rPr lang="fr-FR" dirty="0" smtClean="0"/>
              <a:t> have a </a:t>
            </a:r>
            <a:r>
              <a:rPr lang="fr-FR" b="1" dirty="0" err="1" smtClean="0"/>
              <a:t>globular</a:t>
            </a:r>
            <a:r>
              <a:rPr lang="fr-FR" dirty="0" smtClean="0"/>
              <a:t> </a:t>
            </a:r>
            <a:r>
              <a:rPr lang="fr-FR" dirty="0" err="1" smtClean="0"/>
              <a:t>shape</a:t>
            </a:r>
            <a:endParaRPr lang="fr-FR" dirty="0" smtClean="0"/>
          </a:p>
          <a:p>
            <a:pPr>
              <a:lnSpc>
                <a:spcPct val="80000"/>
              </a:lnSpc>
              <a:buNone/>
            </a:pPr>
            <a:r>
              <a:rPr lang="fr-FR" dirty="0" smtClean="0"/>
              <a:t>	-  A </a:t>
            </a:r>
            <a:r>
              <a:rPr lang="fr-FR" dirty="0" err="1" smtClean="0"/>
              <a:t>complex</a:t>
            </a:r>
            <a:r>
              <a:rPr lang="fr-FR" dirty="0" smtClean="0"/>
              <a:t> </a:t>
            </a:r>
            <a:r>
              <a:rPr lang="fr-FR" b="1" dirty="0" smtClean="0"/>
              <a:t>3-D</a:t>
            </a:r>
            <a:r>
              <a:rPr lang="fr-FR" dirty="0" smtClean="0"/>
              <a:t> structure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 Forms colloidal solutions.</a:t>
            </a:r>
          </a:p>
          <a:p>
            <a:pPr>
              <a:buNone/>
            </a:pPr>
            <a:r>
              <a:rPr lang="en-US" dirty="0" smtClean="0"/>
              <a:t>	-  </a:t>
            </a:r>
            <a:r>
              <a:rPr lang="en-US" dirty="0" err="1" smtClean="0"/>
              <a:t>Amphoteric</a:t>
            </a:r>
            <a:r>
              <a:rPr lang="en-US" dirty="0" smtClean="0"/>
              <a:t> in nature.</a:t>
            </a:r>
          </a:p>
          <a:p>
            <a:pPr>
              <a:buNone/>
            </a:pPr>
            <a:r>
              <a:rPr lang="en-US" dirty="0" smtClean="0"/>
              <a:t>	-  Large molecular weight.  </a:t>
            </a:r>
          </a:p>
          <a:p>
            <a:pPr>
              <a:buNone/>
            </a:pPr>
            <a:r>
              <a:rPr lang="en-US" dirty="0" smtClean="0"/>
              <a:t>	-  </a:t>
            </a:r>
            <a:r>
              <a:rPr lang="en-US" dirty="0" err="1" smtClean="0"/>
              <a:t>Nondializable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 Remain unaltered at the end of reaction.</a:t>
            </a:r>
          </a:p>
          <a:p>
            <a:pPr>
              <a:buNone/>
            </a:pPr>
            <a:r>
              <a:rPr lang="en-US" dirty="0" smtClean="0"/>
              <a:t>	-  Active in a small quantities.</a:t>
            </a:r>
          </a:p>
          <a:p>
            <a:pPr>
              <a:buNone/>
            </a:pPr>
            <a:r>
              <a:rPr lang="en-US" dirty="0" smtClean="0"/>
              <a:t>	-  They acts as catalyst- accelerate the rate of     </a:t>
            </a:r>
          </a:p>
          <a:p>
            <a:pPr>
              <a:buNone/>
            </a:pPr>
            <a:r>
              <a:rPr lang="en-US" dirty="0" smtClean="0"/>
              <a:t>	   reaction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429683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IN" sz="4000" dirty="0" smtClean="0"/>
          </a:p>
          <a:p>
            <a:r>
              <a:rPr lang="en-IN" sz="4000" dirty="0" smtClean="0"/>
              <a:t>The strained substrate leads to the formation of product.</a:t>
            </a:r>
          </a:p>
          <a:p>
            <a:r>
              <a:rPr lang="en-IN" sz="4000" dirty="0" err="1" smtClean="0"/>
              <a:t>ln</a:t>
            </a:r>
            <a:r>
              <a:rPr lang="en-IN" sz="4000" dirty="0" smtClean="0"/>
              <a:t> fact, a combination of the induced fit model with the substrate strain is considered to be operative in the enzymatic action.</a:t>
            </a:r>
            <a:endParaRPr lang="en-IN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3600" b="1" dirty="0" smtClean="0"/>
              <a:t>(d) </a:t>
            </a:r>
            <a:r>
              <a:rPr lang="en-IN" sz="3600" b="1" u="sng" dirty="0" smtClean="0"/>
              <a:t>Factors affecting Enzyme activity</a:t>
            </a:r>
            <a:r>
              <a:rPr lang="en-IN" sz="3600" b="1" dirty="0" smtClean="0"/>
              <a:t> :</a:t>
            </a:r>
          </a:p>
          <a:p>
            <a:r>
              <a:rPr lang="en-IN" sz="3600" dirty="0" smtClean="0"/>
              <a:t>The contact between the enzyme and </a:t>
            </a:r>
            <a:r>
              <a:rPr lang="en-IN" sz="3600" dirty="0" err="1" smtClean="0"/>
              <a:t>substratei</a:t>
            </a:r>
            <a:r>
              <a:rPr lang="en-IN" sz="3600" dirty="0" smtClean="0"/>
              <a:t> s the most essential pre-requisite for enzyme activity.</a:t>
            </a:r>
          </a:p>
          <a:p>
            <a:r>
              <a:rPr lang="en-IN" sz="3600" dirty="0" smtClean="0"/>
              <a:t>The important factors that influence the velocity of the enzyme reaction are :</a:t>
            </a:r>
          </a:p>
          <a:p>
            <a:pPr>
              <a:buNone/>
            </a:pPr>
            <a:r>
              <a:rPr lang="en-US" sz="3600" dirty="0" smtClean="0"/>
              <a:t>	1. Concentration of Enzymes</a:t>
            </a:r>
          </a:p>
          <a:p>
            <a:pPr>
              <a:buNone/>
            </a:pPr>
            <a:r>
              <a:rPr lang="en-US" sz="3600" dirty="0" smtClean="0"/>
              <a:t>	2. Concentration of Substrates</a:t>
            </a:r>
            <a:r>
              <a:rPr lang="en-IN" sz="3600" b="1" dirty="0" smtClean="0"/>
              <a:t> </a:t>
            </a:r>
          </a:p>
          <a:p>
            <a:pPr>
              <a:buNone/>
            </a:pPr>
            <a:r>
              <a:rPr lang="en-IN" sz="3600" b="1" dirty="0" smtClean="0"/>
              <a:t>	</a:t>
            </a:r>
            <a:r>
              <a:rPr lang="en-IN" sz="3600" dirty="0" smtClean="0"/>
              <a:t>3. Temperature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4. pH</a:t>
            </a:r>
          </a:p>
          <a:p>
            <a:pPr>
              <a:buNone/>
            </a:pPr>
            <a:r>
              <a:rPr lang="en-US" sz="3600" dirty="0" smtClean="0"/>
              <a:t>	5.Product Concentration</a:t>
            </a:r>
          </a:p>
          <a:p>
            <a:pPr>
              <a:buNone/>
            </a:pPr>
            <a:r>
              <a:rPr lang="en-US" sz="3600" dirty="0" smtClean="0"/>
              <a:t>	6. Activators and Inhibitors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1. Concentration of enzyme :</a:t>
            </a:r>
          </a:p>
          <a:p>
            <a:r>
              <a:rPr lang="en-IN" dirty="0" smtClean="0"/>
              <a:t>As the concentration of the enzyme is increased, the velocity of the reaction proportionately increases.</a:t>
            </a:r>
          </a:p>
          <a:p>
            <a:r>
              <a:rPr lang="en-US" dirty="0" smtClean="0"/>
              <a:t>Substrate conc. Should be at saturated  amount.</a:t>
            </a:r>
            <a:endParaRPr lang="en-IN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643182"/>
            <a:ext cx="5500726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2. Concentration of substrate :</a:t>
            </a:r>
          </a:p>
          <a:p>
            <a:r>
              <a:rPr lang="en-IN" sz="3600" dirty="0" smtClean="0"/>
              <a:t>Increase in the substrate concentration gradually increases the velocity of enzyme reaction within the limited range of substrate levels.</a:t>
            </a:r>
          </a:p>
          <a:p>
            <a:r>
              <a:rPr lang="en-IN" sz="3600" dirty="0" smtClean="0"/>
              <a:t>A rectangular hyperbola is obtained when velocity is plotted against the substrate  concentration</a:t>
            </a:r>
            <a:endParaRPr lang="en-IN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.</a:t>
            </a:r>
            <a:endParaRPr lang="en-IN" sz="24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786742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3. Effect of temperature :</a:t>
            </a:r>
          </a:p>
          <a:p>
            <a:r>
              <a:rPr lang="en-IN" dirty="0" smtClean="0"/>
              <a:t>Velocity of an enzyme reaction increases with increase in temperature up to a maximum and then declines. A bell-shaped curve is usually observed. </a:t>
            </a:r>
          </a:p>
          <a:p>
            <a:r>
              <a:rPr lang="en-IN" dirty="0" smtClean="0"/>
              <a:t>Temperature coefficient or Q10 is defined as increase in enzyme velocity when the temperature is increased by 10°C. </a:t>
            </a:r>
          </a:p>
          <a:p>
            <a:r>
              <a:rPr lang="en-IN" dirty="0" smtClean="0"/>
              <a:t>For a majority of enzymes, Q10 is 2 between 0°C and 40°C.</a:t>
            </a:r>
          </a:p>
          <a:p>
            <a:r>
              <a:rPr lang="en-IN" dirty="0" err="1" smtClean="0"/>
              <a:t>lncrease</a:t>
            </a:r>
            <a:r>
              <a:rPr lang="en-IN" dirty="0" smtClean="0"/>
              <a:t> in temperature results in higher activation energy of the molecules and more molecular (enzyme and substrate) collision and interaction for the reaction to proceed faster.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sz="3600" dirty="0" smtClean="0"/>
              <a:t>The optimum temperature for most of the enzymes is between 40°C- 45°C. </a:t>
            </a:r>
          </a:p>
          <a:p>
            <a:r>
              <a:rPr lang="en-IN" sz="3600" dirty="0" smtClean="0"/>
              <a:t>Few are active even at 100°C, may be due to very stable structure and conformation of these enzymes.</a:t>
            </a:r>
          </a:p>
          <a:p>
            <a:r>
              <a:rPr lang="en-IN" sz="3600" dirty="0" smtClean="0"/>
              <a:t>Enzymes exposed to a temperature above 50°C, </a:t>
            </a:r>
            <a:r>
              <a:rPr lang="en-IN" sz="3600" dirty="0" err="1" smtClean="0"/>
              <a:t>denaturation</a:t>
            </a:r>
            <a:r>
              <a:rPr lang="en-IN" sz="3600" dirty="0" smtClean="0"/>
              <a:t> leading to derangement in the native (tertiary) structure of the protein</a:t>
            </a:r>
          </a:p>
          <a:p>
            <a:r>
              <a:rPr lang="en-IN" sz="3600" dirty="0" smtClean="0"/>
              <a:t>Majority of the enzymes become inactive at higher temp. (above 70°C</a:t>
            </a:r>
            <a:r>
              <a:rPr lang="en-IN" dirty="0" smtClean="0"/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42976" y="642918"/>
            <a:ext cx="6715172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4. Effect of pH :</a:t>
            </a:r>
          </a:p>
          <a:p>
            <a:r>
              <a:rPr lang="en-IN" dirty="0" err="1" smtClean="0"/>
              <a:t>lncrease</a:t>
            </a:r>
            <a:r>
              <a:rPr lang="en-IN" dirty="0" smtClean="0"/>
              <a:t> in hydrogen ion concentration (pH) considerably influences  enzyme activity.</a:t>
            </a:r>
          </a:p>
          <a:p>
            <a:r>
              <a:rPr lang="en-IN" dirty="0" smtClean="0"/>
              <a:t>a bell-shaped curve is normally obtained.</a:t>
            </a:r>
          </a:p>
          <a:p>
            <a:r>
              <a:rPr lang="en-IN" dirty="0" smtClean="0"/>
              <a:t>Each enzyme has an optimum pH at which the velocity is maximum. Below and above - the enzyme activity is much lower and at extreme pH, the enzyme becomes totally inactive.</a:t>
            </a:r>
          </a:p>
          <a:p>
            <a:r>
              <a:rPr lang="en-IN" dirty="0" smtClean="0"/>
              <a:t>Most of the enzymes show optimum activity around neutral pH (6-8).</a:t>
            </a:r>
          </a:p>
          <a:p>
            <a:r>
              <a:rPr lang="en-IN" dirty="0" smtClean="0"/>
              <a:t>pH influence the enzyme activity by altering the ionic charges on the amino acids (particularly at the active site), substrate, ES complex etc.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	-  </a:t>
            </a:r>
            <a:r>
              <a:rPr lang="en-US" sz="3600" dirty="0" err="1" smtClean="0"/>
              <a:t>Monomeric</a:t>
            </a:r>
            <a:r>
              <a:rPr lang="en-US" sz="3600" dirty="0" smtClean="0"/>
              <a:t> enzyme – single polypeptide   </a:t>
            </a:r>
          </a:p>
          <a:p>
            <a:pPr>
              <a:buNone/>
            </a:pPr>
            <a:r>
              <a:rPr lang="en-US" sz="3600" dirty="0" smtClean="0"/>
              <a:t>	  chain </a:t>
            </a:r>
            <a:r>
              <a:rPr lang="en-US" sz="3600" dirty="0" err="1" smtClean="0"/>
              <a:t>e.g</a:t>
            </a:r>
            <a:r>
              <a:rPr lang="en-US" sz="3600" dirty="0" smtClean="0"/>
              <a:t> </a:t>
            </a:r>
            <a:r>
              <a:rPr lang="en-US" sz="3600" dirty="0" err="1" smtClean="0"/>
              <a:t>Ribonuclease</a:t>
            </a:r>
            <a:r>
              <a:rPr lang="en-US" sz="3600" dirty="0" smtClean="0"/>
              <a:t>, </a:t>
            </a:r>
            <a:r>
              <a:rPr lang="en-US" sz="3600" dirty="0" err="1" smtClean="0"/>
              <a:t>Trypsin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dirty="0" smtClean="0"/>
              <a:t>	-  </a:t>
            </a:r>
            <a:r>
              <a:rPr lang="en-US" sz="3600" dirty="0" err="1" smtClean="0"/>
              <a:t>Oligomeric</a:t>
            </a:r>
            <a:r>
              <a:rPr lang="en-US" sz="3600" dirty="0" smtClean="0"/>
              <a:t> enzyme – more than one </a:t>
            </a:r>
          </a:p>
          <a:p>
            <a:pPr>
              <a:buNone/>
            </a:pPr>
            <a:r>
              <a:rPr lang="en-US" sz="3600" dirty="0" smtClean="0"/>
              <a:t>	  Polypeptide chain </a:t>
            </a:r>
            <a:r>
              <a:rPr lang="en-US" sz="3600" dirty="0" err="1" smtClean="0"/>
              <a:t>e.g</a:t>
            </a:r>
            <a:r>
              <a:rPr lang="en-US" sz="3600" dirty="0" smtClean="0"/>
              <a:t> </a:t>
            </a:r>
            <a:r>
              <a:rPr lang="en-US" sz="3600" dirty="0" err="1" smtClean="0"/>
              <a:t>Lactatde</a:t>
            </a:r>
            <a:r>
              <a:rPr lang="en-US" sz="3600" dirty="0" smtClean="0"/>
              <a:t> </a:t>
            </a:r>
            <a:r>
              <a:rPr lang="en-US" sz="3600" dirty="0" err="1" smtClean="0"/>
              <a:t>hydrogenase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dirty="0" smtClean="0"/>
              <a:t>	-  </a:t>
            </a:r>
            <a:r>
              <a:rPr lang="en-US" sz="3600" dirty="0" err="1" smtClean="0"/>
              <a:t>Multienzyme</a:t>
            </a:r>
            <a:r>
              <a:rPr lang="en-US" sz="3600" dirty="0" smtClean="0"/>
              <a:t> complex – possessing specific </a:t>
            </a:r>
          </a:p>
          <a:p>
            <a:pPr>
              <a:buNone/>
            </a:pPr>
            <a:r>
              <a:rPr lang="en-US" sz="3600" dirty="0" smtClean="0"/>
              <a:t>	  sites to catalyze different reactions in a    </a:t>
            </a:r>
          </a:p>
          <a:p>
            <a:pPr>
              <a:buNone/>
            </a:pPr>
            <a:r>
              <a:rPr lang="en-US" sz="3600" dirty="0" smtClean="0"/>
              <a:t>	  sequence </a:t>
            </a:r>
            <a:r>
              <a:rPr lang="en-US" sz="3600" dirty="0" err="1" smtClean="0"/>
              <a:t>e.g</a:t>
            </a:r>
            <a:r>
              <a:rPr lang="en-US" sz="3600" dirty="0" smtClean="0"/>
              <a:t> </a:t>
            </a:r>
            <a:r>
              <a:rPr lang="en-US" sz="3600" dirty="0" err="1" smtClean="0"/>
              <a:t>Pyruvate</a:t>
            </a:r>
            <a:r>
              <a:rPr lang="en-US" sz="3600" dirty="0" smtClean="0"/>
              <a:t> </a:t>
            </a:r>
            <a:r>
              <a:rPr lang="en-US" sz="3600" dirty="0" err="1" smtClean="0"/>
              <a:t>dehydrogenase</a:t>
            </a:r>
            <a:endParaRPr lang="en-US" sz="3600" dirty="0" smtClean="0"/>
          </a:p>
          <a:p>
            <a:endParaRPr lang="en-IN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IN" sz="2400" dirty="0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00100" y="500042"/>
            <a:ext cx="721523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5. Effect of product concentration :</a:t>
            </a:r>
          </a:p>
          <a:p>
            <a:r>
              <a:rPr lang="en-IN" dirty="0" smtClean="0"/>
              <a:t>The accumulation of reaction products generally decreases the enzyme velocity.</a:t>
            </a:r>
          </a:p>
          <a:p>
            <a:r>
              <a:rPr lang="en-IN" dirty="0" smtClean="0"/>
              <a:t>The products combine with the active site of enzyme and forms a loose complex and thus, inhibit the enzyme activity.</a:t>
            </a:r>
          </a:p>
          <a:p>
            <a:r>
              <a:rPr lang="en-IN" dirty="0" smtClean="0"/>
              <a:t>this type of inhibition is generally prevented by a quick removal of products formed.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00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6. Effect of activators :</a:t>
            </a:r>
          </a:p>
          <a:p>
            <a:r>
              <a:rPr lang="en-IN" sz="3600" dirty="0" smtClean="0"/>
              <a:t>Some of the enzymes require certain inorganic metallic </a:t>
            </a:r>
            <a:r>
              <a:rPr lang="en-IN" sz="3600" dirty="0" err="1" smtClean="0"/>
              <a:t>cations</a:t>
            </a:r>
            <a:r>
              <a:rPr lang="en-IN" sz="3600" dirty="0" smtClean="0"/>
              <a:t> like Mg2+, Mn2+,zn2+, ca2+, co2+, cu2+, Na+, K+ etc for their optimum activity.</a:t>
            </a:r>
          </a:p>
          <a:p>
            <a:r>
              <a:rPr lang="en-IN" sz="3600" dirty="0" smtClean="0"/>
              <a:t>Rarely, anions are needed.</a:t>
            </a:r>
          </a:p>
          <a:p>
            <a:r>
              <a:rPr lang="en-IN" sz="3600" dirty="0" smtClean="0"/>
              <a:t>Metals function as activators through various mechanisms : combining with the substrate, formation of ES-metal complex, direct participation in the reaction and bringing a conformational change in the enzyme.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dirty="0" smtClean="0"/>
              <a:t>Two categories of enzymes distinguished:</a:t>
            </a:r>
          </a:p>
          <a:p>
            <a:pPr>
              <a:buNone/>
            </a:pPr>
            <a:r>
              <a:rPr lang="en-IN" dirty="0" smtClean="0"/>
              <a:t>	(1) Metal-activated enzymes : The metal is not tightly held by the enzyme and can be exchanged easily with other ions e.g. </a:t>
            </a:r>
            <a:r>
              <a:rPr lang="en-IN" dirty="0" err="1" smtClean="0"/>
              <a:t>ATPase</a:t>
            </a:r>
            <a:r>
              <a:rPr lang="en-IN" dirty="0" smtClean="0"/>
              <a:t> (Mg2+ and Ca2+),</a:t>
            </a:r>
            <a:r>
              <a:rPr lang="en-IN" dirty="0" err="1" smtClean="0"/>
              <a:t>Enolase</a:t>
            </a:r>
            <a:r>
              <a:rPr lang="en-IN" dirty="0" smtClean="0"/>
              <a:t> (Mg2+).</a:t>
            </a:r>
          </a:p>
          <a:p>
            <a:pPr>
              <a:buNone/>
            </a:pPr>
            <a:r>
              <a:rPr lang="en-IN" dirty="0" smtClean="0"/>
              <a:t>	(2) </a:t>
            </a:r>
            <a:r>
              <a:rPr lang="en-IN" dirty="0" err="1" smtClean="0"/>
              <a:t>Metalloenzymes</a:t>
            </a:r>
            <a:r>
              <a:rPr lang="en-IN" dirty="0" smtClean="0"/>
              <a:t> : These enzymes hold the metals rather tightly which are not readily exchanged. </a:t>
            </a:r>
            <a:r>
              <a:rPr lang="en-IN" dirty="0" err="1" smtClean="0"/>
              <a:t>e.g.alcohol</a:t>
            </a:r>
            <a:r>
              <a:rPr lang="en-IN" dirty="0" smtClean="0"/>
              <a:t> </a:t>
            </a:r>
            <a:r>
              <a:rPr lang="en-IN" dirty="0" err="1" smtClean="0"/>
              <a:t>dehydrogenase</a:t>
            </a:r>
            <a:r>
              <a:rPr lang="en-IN" dirty="0" smtClean="0"/>
              <a:t>, alkaline </a:t>
            </a:r>
            <a:r>
              <a:rPr lang="en-IN" dirty="0" err="1" smtClean="0"/>
              <a:t>phosphatase,carboxypeptidase</a:t>
            </a:r>
            <a:r>
              <a:rPr lang="en-IN" dirty="0" smtClean="0"/>
              <a:t> and </a:t>
            </a:r>
            <a:r>
              <a:rPr lang="en-IN" dirty="0" err="1" smtClean="0"/>
              <a:t>aldolase</a:t>
            </a:r>
            <a:r>
              <a:rPr lang="en-IN" dirty="0" smtClean="0"/>
              <a:t> contain </a:t>
            </a:r>
            <a:r>
              <a:rPr lang="en-IN" dirty="0" err="1" smtClean="0"/>
              <a:t>zinc.Phenol</a:t>
            </a:r>
            <a:r>
              <a:rPr lang="en-IN" dirty="0" smtClean="0"/>
              <a:t> </a:t>
            </a:r>
            <a:r>
              <a:rPr lang="en-IN" dirty="0" err="1" smtClean="0"/>
              <a:t>oxidase</a:t>
            </a:r>
            <a:r>
              <a:rPr lang="en-IN" dirty="0" smtClean="0"/>
              <a:t> (copper);</a:t>
            </a:r>
            <a:r>
              <a:rPr lang="en-IN" dirty="0" err="1" smtClean="0"/>
              <a:t>Pyruvate</a:t>
            </a:r>
            <a:r>
              <a:rPr lang="en-IN" dirty="0" smtClean="0"/>
              <a:t> </a:t>
            </a:r>
            <a:r>
              <a:rPr lang="en-IN" dirty="0" err="1" smtClean="0"/>
              <a:t>oxidase</a:t>
            </a:r>
            <a:r>
              <a:rPr lang="en-IN" dirty="0" smtClean="0"/>
              <a:t> (manganese);</a:t>
            </a:r>
            <a:r>
              <a:rPr lang="en-IN" dirty="0" err="1" smtClean="0"/>
              <a:t>Xanthine</a:t>
            </a:r>
            <a:r>
              <a:rPr lang="en-IN" dirty="0" smtClean="0"/>
              <a:t> </a:t>
            </a:r>
            <a:r>
              <a:rPr lang="en-IN" dirty="0" err="1" smtClean="0"/>
              <a:t>oxidase</a:t>
            </a:r>
            <a:r>
              <a:rPr lang="en-IN" dirty="0" smtClean="0"/>
              <a:t> (molybdenum);</a:t>
            </a:r>
            <a:r>
              <a:rPr lang="en-IN" dirty="0" err="1" smtClean="0"/>
              <a:t>Cytochrome</a:t>
            </a:r>
            <a:r>
              <a:rPr lang="en-IN" dirty="0" smtClean="0"/>
              <a:t> </a:t>
            </a:r>
            <a:r>
              <a:rPr lang="en-IN" dirty="0" err="1" smtClean="0"/>
              <a:t>oxidase</a:t>
            </a:r>
            <a:r>
              <a:rPr lang="en-IN" dirty="0" smtClean="0"/>
              <a:t> (iron and copper.)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/>
              <a:t> e) </a:t>
            </a:r>
            <a:r>
              <a:rPr lang="en-US" b="1" u="sng" dirty="0" smtClean="0"/>
              <a:t>IUB System of ENZYME  CLASSIFICATION</a:t>
            </a:r>
            <a:endParaRPr lang="en-US" sz="2400" b="1" u="sng" dirty="0" smtClean="0"/>
          </a:p>
          <a:p>
            <a:r>
              <a:rPr lang="en-US" dirty="0" smtClean="0"/>
              <a:t>International Union of Biochemistry (IUB)  in 1961 established a Systematic classification and Nomenclature for Enzyme.</a:t>
            </a:r>
          </a:p>
          <a:p>
            <a:r>
              <a:rPr lang="en-US" b="1" dirty="0" smtClean="0"/>
              <a:t>General Features of IUB system :</a:t>
            </a:r>
          </a:p>
          <a:p>
            <a:pPr>
              <a:buNone/>
            </a:pPr>
            <a:r>
              <a:rPr lang="en-US" dirty="0" smtClean="0"/>
              <a:t>	(I)  Enzymes are divided in to Six main classes :</a:t>
            </a:r>
          </a:p>
          <a:p>
            <a:pPr>
              <a:buNone/>
            </a:pPr>
            <a:r>
              <a:rPr lang="en-US" dirty="0" smtClean="0"/>
              <a:t>		1.  Oxidoreductases:  </a:t>
            </a:r>
            <a:r>
              <a:rPr lang="en-US" dirty="0" err="1" smtClean="0"/>
              <a:t>Catalyse</a:t>
            </a:r>
            <a:r>
              <a:rPr lang="en-US" dirty="0" smtClean="0"/>
              <a:t> oxidation – 							reduction reactions</a:t>
            </a:r>
          </a:p>
          <a:p>
            <a:pPr>
              <a:buNone/>
            </a:pPr>
            <a:r>
              <a:rPr lang="en-US" dirty="0" smtClean="0"/>
              <a:t>		2.  </a:t>
            </a:r>
            <a:r>
              <a:rPr lang="en-US" dirty="0" err="1" smtClean="0"/>
              <a:t>Transferases</a:t>
            </a:r>
            <a:r>
              <a:rPr lang="en-US" dirty="0" smtClean="0"/>
              <a:t> :  </a:t>
            </a:r>
            <a:r>
              <a:rPr lang="en-US" dirty="0" err="1" smtClean="0"/>
              <a:t>Catalyse</a:t>
            </a:r>
            <a:r>
              <a:rPr lang="en-US" dirty="0" smtClean="0"/>
              <a:t> group transfer 									reactions</a:t>
            </a:r>
          </a:p>
          <a:p>
            <a:pPr>
              <a:buNone/>
            </a:pPr>
            <a:r>
              <a:rPr lang="en-US" dirty="0" smtClean="0"/>
              <a:t>		3.  </a:t>
            </a:r>
            <a:r>
              <a:rPr lang="en-US" dirty="0" err="1" smtClean="0"/>
              <a:t>Hydrolases</a:t>
            </a:r>
            <a:r>
              <a:rPr lang="en-US" dirty="0" smtClean="0"/>
              <a:t>	:  </a:t>
            </a:r>
            <a:r>
              <a:rPr lang="en-US" dirty="0" err="1" smtClean="0"/>
              <a:t>Catalyse</a:t>
            </a:r>
            <a:r>
              <a:rPr lang="en-US" dirty="0" smtClean="0"/>
              <a:t> hydrolytic reactions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	4.  </a:t>
            </a:r>
            <a:r>
              <a:rPr lang="en-US" sz="3600" dirty="0" err="1" smtClean="0"/>
              <a:t>Lyases</a:t>
            </a:r>
            <a:r>
              <a:rPr lang="en-US" sz="3600" dirty="0" smtClean="0"/>
              <a:t>	:  </a:t>
            </a:r>
            <a:r>
              <a:rPr lang="en-US" sz="3600" dirty="0" err="1" smtClean="0"/>
              <a:t>Catalyse</a:t>
            </a:r>
            <a:r>
              <a:rPr lang="en-US" sz="3600" dirty="0" smtClean="0"/>
              <a:t> </a:t>
            </a:r>
            <a:r>
              <a:rPr lang="en-US" sz="3600" dirty="0" err="1" smtClean="0"/>
              <a:t>nonhydrolytic</a:t>
            </a:r>
            <a:r>
              <a:rPr lang="en-US" sz="3600" dirty="0" smtClean="0"/>
              <a:t> 		</a:t>
            </a:r>
            <a:r>
              <a:rPr lang="en-US" sz="3600" dirty="0" smtClean="0"/>
              <a:t>removal </a:t>
            </a:r>
            <a:r>
              <a:rPr lang="en-US" sz="3600" dirty="0" smtClean="0"/>
              <a:t>of group leaving double bonds </a:t>
            </a:r>
          </a:p>
          <a:p>
            <a:pPr>
              <a:buNone/>
            </a:pPr>
            <a:r>
              <a:rPr lang="en-US" sz="3600" dirty="0" smtClean="0"/>
              <a:t>	5.  </a:t>
            </a:r>
            <a:r>
              <a:rPr lang="en-US" sz="3600" dirty="0" err="1" smtClean="0"/>
              <a:t>Isomerases</a:t>
            </a:r>
            <a:r>
              <a:rPr lang="en-US" sz="3600" dirty="0" smtClean="0"/>
              <a:t>	:  </a:t>
            </a:r>
            <a:r>
              <a:rPr lang="en-US" sz="3600" dirty="0" err="1" smtClean="0"/>
              <a:t>Catalysing</a:t>
            </a:r>
            <a:r>
              <a:rPr lang="en-US" sz="3600" dirty="0" smtClean="0"/>
              <a:t> </a:t>
            </a:r>
            <a:r>
              <a:rPr lang="en-US" sz="3600" dirty="0" err="1" smtClean="0"/>
              <a:t>isomerization</a:t>
            </a:r>
            <a:r>
              <a:rPr lang="en-US" sz="3600" dirty="0" smtClean="0"/>
              <a:t> 					reaction</a:t>
            </a:r>
          </a:p>
          <a:p>
            <a:pPr>
              <a:buNone/>
            </a:pPr>
            <a:r>
              <a:rPr lang="en-US" sz="3600" dirty="0" smtClean="0"/>
              <a:t>	6.  </a:t>
            </a:r>
            <a:r>
              <a:rPr lang="en-US" sz="3600" dirty="0" err="1" smtClean="0"/>
              <a:t>Ligases</a:t>
            </a:r>
            <a:r>
              <a:rPr lang="en-US" sz="3600" dirty="0" smtClean="0"/>
              <a:t>		:  </a:t>
            </a:r>
            <a:r>
              <a:rPr lang="en-US" sz="3600" dirty="0" err="1" smtClean="0"/>
              <a:t>Catalyse</a:t>
            </a:r>
            <a:r>
              <a:rPr lang="en-US" sz="3600" dirty="0" smtClean="0"/>
              <a:t> the synthesis of 					new bonds</a:t>
            </a:r>
          </a:p>
          <a:p>
            <a:r>
              <a:rPr lang="en-US" sz="3600" dirty="0" smtClean="0"/>
              <a:t>Each broad class is divided in to subclasses &amp; sub subclasses.</a:t>
            </a:r>
          </a:p>
          <a:p>
            <a:r>
              <a:rPr lang="en-US" sz="3600" dirty="0" smtClean="0"/>
              <a:t>Sub classification describes –  nature of co- enzyme involved, type of </a:t>
            </a:r>
            <a:r>
              <a:rPr lang="en-US" sz="3600" dirty="0" err="1" smtClean="0"/>
              <a:t>isomerization</a:t>
            </a:r>
            <a:r>
              <a:rPr lang="en-US" sz="3600" dirty="0" smtClean="0"/>
              <a:t>, type of bond hydrolyzed  etc.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(ii) Each enzymes have a systematic code number. </a:t>
            </a:r>
          </a:p>
          <a:p>
            <a:pPr>
              <a:buNone/>
            </a:pPr>
            <a:r>
              <a:rPr lang="en-US" dirty="0" smtClean="0"/>
              <a:t>		e.g.  Alcohol </a:t>
            </a:r>
            <a:r>
              <a:rPr lang="en-US" dirty="0" err="1" smtClean="0"/>
              <a:t>dehydrogenase</a:t>
            </a:r>
            <a:r>
              <a:rPr lang="en-US" dirty="0" smtClean="0"/>
              <a:t> – 1:1:1:1</a:t>
            </a:r>
          </a:p>
          <a:p>
            <a:pPr>
              <a:buNone/>
            </a:pPr>
            <a:r>
              <a:rPr lang="en-US" dirty="0" smtClean="0"/>
              <a:t>	First  digit – indicate main class – </a:t>
            </a:r>
          </a:p>
          <a:p>
            <a:pPr>
              <a:buNone/>
            </a:pPr>
            <a:r>
              <a:rPr lang="en-US" dirty="0" smtClean="0"/>
              <a:t>				1. - </a:t>
            </a:r>
            <a:r>
              <a:rPr lang="en-US" dirty="0" err="1" smtClean="0"/>
              <a:t>Oxidoreductase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Second &amp; Third digit – indicate subclass &amp; sub 								subclass</a:t>
            </a:r>
          </a:p>
          <a:p>
            <a:pPr>
              <a:buNone/>
            </a:pPr>
            <a:r>
              <a:rPr lang="en-US" dirty="0" smtClean="0"/>
              <a:t>				1:1 – acting on CH-OH group</a:t>
            </a:r>
          </a:p>
          <a:p>
            <a:pPr>
              <a:buNone/>
            </a:pPr>
            <a:r>
              <a:rPr lang="en-US" dirty="0" smtClean="0"/>
              <a:t>				1:1:1 – NAD or NADP as acceptor</a:t>
            </a:r>
          </a:p>
          <a:p>
            <a:pPr>
              <a:buNone/>
            </a:pPr>
            <a:r>
              <a:rPr lang="en-US" dirty="0" smtClean="0"/>
              <a:t>	Fourth digit – serial number of the enzyme.</a:t>
            </a:r>
          </a:p>
          <a:p>
            <a:pPr>
              <a:buNone/>
            </a:pPr>
            <a:r>
              <a:rPr lang="en-US" dirty="0" smtClean="0"/>
              <a:t>				 1:1:1:1  - Alcohol </a:t>
            </a:r>
            <a:r>
              <a:rPr lang="en-US" dirty="0" err="1" smtClean="0"/>
              <a:t>dehydrogenase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(iii)  The name of enzyme consist of two parts : First – name of substrate &amp;  Second ending with - </a:t>
            </a:r>
            <a:r>
              <a:rPr lang="en-US" dirty="0" err="1" smtClean="0"/>
              <a:t>ase</a:t>
            </a:r>
            <a:r>
              <a:rPr lang="en-US" dirty="0" smtClean="0"/>
              <a:t> – type of reaction catalyzed.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 smtClean="0"/>
              <a:t>Some enzymes are entirely proteins, others contain </a:t>
            </a:r>
            <a:r>
              <a:rPr lang="en-US" dirty="0" err="1" smtClean="0"/>
              <a:t>nonproteinic</a:t>
            </a:r>
            <a:r>
              <a:rPr lang="en-US" dirty="0" smtClean="0"/>
              <a:t> component (prosthetic group or co-enzyme) along with </a:t>
            </a:r>
            <a:r>
              <a:rPr lang="en-US" dirty="0" err="1" smtClean="0"/>
              <a:t>proteinic</a:t>
            </a:r>
            <a:r>
              <a:rPr lang="en-US" dirty="0" smtClean="0"/>
              <a:t> component (</a:t>
            </a:r>
            <a:r>
              <a:rPr lang="en-US" dirty="0" err="1" smtClean="0"/>
              <a:t>apoenzyme</a:t>
            </a:r>
            <a:r>
              <a:rPr lang="en-US" dirty="0" smtClean="0"/>
              <a:t>). Complete enzyme containing both the components is called </a:t>
            </a:r>
            <a:r>
              <a:rPr lang="en-US" dirty="0" err="1" smtClean="0"/>
              <a:t>Holoenzyme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b="1" dirty="0" err="1" smtClean="0"/>
              <a:t>Holoenzyme</a:t>
            </a:r>
            <a:r>
              <a:rPr lang="en-US" b="1" dirty="0" smtClean="0"/>
              <a:t> --------&gt; </a:t>
            </a:r>
            <a:r>
              <a:rPr lang="en-US" b="1" dirty="0" err="1" smtClean="0"/>
              <a:t>Apoenzyme</a:t>
            </a:r>
            <a:r>
              <a:rPr lang="en-US" b="1" dirty="0" smtClean="0"/>
              <a:t>   + Co-enzyme</a:t>
            </a:r>
          </a:p>
          <a:p>
            <a:pPr>
              <a:buNone/>
            </a:pPr>
            <a:r>
              <a:rPr lang="en-US" b="1" dirty="0" smtClean="0"/>
              <a:t>     	(Active)	             (Inactive               (Inactive </a:t>
            </a:r>
          </a:p>
          <a:p>
            <a:pPr>
              <a:lnSpc>
                <a:spcPct val="80000"/>
              </a:lnSpc>
              <a:buNone/>
            </a:pPr>
            <a:r>
              <a:rPr lang="en-US" b="1" dirty="0" smtClean="0"/>
              <a:t>	</a:t>
            </a:r>
            <a:r>
              <a:rPr lang="en-US" b="1" dirty="0"/>
              <a:t>	</a:t>
            </a:r>
            <a:r>
              <a:rPr lang="en-US" b="1" dirty="0" smtClean="0"/>
              <a:t>		  	      Protein)            Non protein)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GB" dirty="0" smtClean="0"/>
              <a:t>prosthetic groups are tightly bound cofactors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Cofactors that are loosely bound and released easily are called coenzymes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Many vitamins are coenzymes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GB" sz="3600" b="1" dirty="0" smtClean="0"/>
              <a:t>	</a:t>
            </a:r>
            <a:r>
              <a:rPr lang="en-GB" sz="3600" b="1" u="sng" dirty="0" smtClean="0"/>
              <a:t>Enzyme Substrate Complex </a:t>
            </a:r>
            <a:r>
              <a:rPr lang="en-GB" sz="3600" b="1" dirty="0" smtClean="0"/>
              <a:t> :</a:t>
            </a:r>
            <a:endParaRPr lang="en-GB" sz="3600" dirty="0" smtClean="0"/>
          </a:p>
          <a:p>
            <a:pPr>
              <a:lnSpc>
                <a:spcPct val="80000"/>
              </a:lnSpc>
              <a:buNone/>
            </a:pPr>
            <a:r>
              <a:rPr lang="en-GB" sz="3600" b="1" dirty="0"/>
              <a:t> </a:t>
            </a:r>
            <a:r>
              <a:rPr lang="en-GB" sz="3600" b="1" dirty="0" smtClean="0"/>
              <a:t>                   E  +  S -----&gt;</a:t>
            </a:r>
            <a:r>
              <a:rPr lang="en-GB" sz="3600" b="1" dirty="0" smtClean="0">
                <a:sym typeface="Wingdings" pitchFamily="2" charset="2"/>
              </a:rPr>
              <a:t> ES -----&gt;   E  +  P</a:t>
            </a:r>
          </a:p>
          <a:p>
            <a:r>
              <a:rPr lang="en-US" sz="3600" b="1" u="sng" dirty="0" smtClean="0"/>
              <a:t>Turn Over Number </a:t>
            </a:r>
            <a:r>
              <a:rPr lang="en-US" sz="3600" dirty="0" smtClean="0"/>
              <a:t>: Catalytic power of an enzyme is measured in terms of TON. ---defined as the no. of substrate molecules converted in to product per unit time when the enzyme is fully saturated with substrate.</a:t>
            </a:r>
          </a:p>
          <a:p>
            <a:r>
              <a:rPr lang="en-US" sz="3600" dirty="0" smtClean="0"/>
              <a:t>The value of TON varies with the Enzyme , depends on the conditions  in which the reaction takes place.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Extracellular Enzymes  </a:t>
            </a:r>
            <a:r>
              <a:rPr lang="en-US" sz="3600" dirty="0" smtClean="0"/>
              <a:t>:  Enzymes produced outside the cell and functioning outside the cell  </a:t>
            </a:r>
            <a:r>
              <a:rPr lang="en-US" sz="3600" dirty="0" err="1" smtClean="0"/>
              <a:t>e.g</a:t>
            </a:r>
            <a:r>
              <a:rPr lang="en-US" sz="3600" dirty="0" smtClean="0"/>
              <a:t>  Amylase.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Intracellular Enzymes  </a:t>
            </a:r>
            <a:r>
              <a:rPr lang="en-US" sz="3600" dirty="0" smtClean="0"/>
              <a:t>: Enzymes produced within the cell and functioning inside the cell  </a:t>
            </a:r>
            <a:r>
              <a:rPr lang="en-US" sz="3600" dirty="0" err="1" smtClean="0"/>
              <a:t>e.g</a:t>
            </a:r>
            <a:r>
              <a:rPr lang="en-US" sz="3600" dirty="0" smtClean="0"/>
              <a:t>  </a:t>
            </a:r>
            <a:r>
              <a:rPr lang="en-US" sz="3600" dirty="0" err="1" smtClean="0"/>
              <a:t>Catalase</a:t>
            </a:r>
            <a:r>
              <a:rPr lang="en-US" sz="36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Constitutive Enzymes  </a:t>
            </a:r>
            <a:r>
              <a:rPr lang="en-US" sz="3600" dirty="0" smtClean="0"/>
              <a:t>:  Those  enzymes formed by the cell under any or all the conditions of growth.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Induced Enzymes  </a:t>
            </a:r>
            <a:r>
              <a:rPr lang="en-US" sz="3600" dirty="0" smtClean="0"/>
              <a:t>:   Enzymes are formed only in response of Inducer.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u="sng" dirty="0" smtClean="0"/>
              <a:t>Specificity of Enzymes  </a:t>
            </a:r>
            <a:r>
              <a:rPr lang="en-US" sz="3600" dirty="0" smtClean="0"/>
              <a:t>: </a:t>
            </a:r>
          </a:p>
          <a:p>
            <a:pPr>
              <a:buNone/>
            </a:pPr>
            <a:r>
              <a:rPr lang="en-US" sz="3600" dirty="0" smtClean="0"/>
              <a:t>    Enzyme display greater degree of specificity with respect to the nature of substrate acted upon. It is a characteristic property of an Active site. </a:t>
            </a:r>
          </a:p>
          <a:p>
            <a:pPr>
              <a:buNone/>
            </a:pPr>
            <a:r>
              <a:rPr lang="en-US" sz="3600" b="1" u="sng" dirty="0" smtClean="0"/>
              <a:t>Types of Specificity  </a:t>
            </a:r>
            <a:r>
              <a:rPr lang="en-US" sz="3600" dirty="0" smtClean="0"/>
              <a:t>:</a:t>
            </a:r>
          </a:p>
          <a:p>
            <a:r>
              <a:rPr lang="en-US" sz="3600" b="1" u="sng" dirty="0" smtClean="0"/>
              <a:t>Absolute Specificity </a:t>
            </a:r>
            <a:r>
              <a:rPr lang="en-US" sz="3600" dirty="0" smtClean="0"/>
              <a:t>: Enzyme in this group acts only on a single substrate  </a:t>
            </a:r>
            <a:r>
              <a:rPr lang="en-US" sz="3600" dirty="0" err="1" smtClean="0"/>
              <a:t>e.g</a:t>
            </a:r>
            <a:r>
              <a:rPr lang="en-US" sz="3600" dirty="0" smtClean="0"/>
              <a:t>  </a:t>
            </a:r>
            <a:r>
              <a:rPr lang="en-US" sz="3600" dirty="0" err="1" smtClean="0"/>
              <a:t>Urease</a:t>
            </a:r>
            <a:r>
              <a:rPr lang="en-US" sz="3600" dirty="0" smtClean="0"/>
              <a:t> acts only on Urea to produce Ammonia &amp; CO2. </a:t>
            </a:r>
          </a:p>
          <a:p>
            <a:endParaRPr lang="en-US" sz="3600" dirty="0" smtClean="0"/>
          </a:p>
          <a:p>
            <a:pPr>
              <a:buNone/>
            </a:pPr>
            <a:endParaRPr lang="en-US" sz="2400" b="1" u="sng" dirty="0" smtClean="0"/>
          </a:p>
          <a:p>
            <a:pPr>
              <a:buNone/>
            </a:pPr>
            <a:r>
              <a:rPr lang="en-US" sz="2400" b="1" u="sng" dirty="0" smtClean="0"/>
              <a:t>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3600" b="1" u="sng" dirty="0" smtClean="0"/>
              <a:t>Group Specificity/</a:t>
            </a:r>
            <a:r>
              <a:rPr lang="en-IN" sz="3600" u="sng" dirty="0" smtClean="0"/>
              <a:t> </a:t>
            </a:r>
            <a:r>
              <a:rPr lang="en-IN" sz="3600" b="1" u="sng" dirty="0" smtClean="0"/>
              <a:t>Relative specificity</a:t>
            </a:r>
            <a:r>
              <a:rPr lang="en-US" sz="3600" b="1" u="sng" dirty="0" smtClean="0"/>
              <a:t> </a:t>
            </a:r>
            <a:r>
              <a:rPr lang="en-US" sz="3600" dirty="0" smtClean="0"/>
              <a:t>: Enzymes capable of catalyzing  the reaction of a structurally related group of compounds. This may be dependent on the specific group or a bond present. </a:t>
            </a:r>
            <a:r>
              <a:rPr lang="en-US" sz="3600" dirty="0" err="1" smtClean="0"/>
              <a:t>E.g</a:t>
            </a:r>
            <a:r>
              <a:rPr lang="en-US" sz="3600" dirty="0" smtClean="0"/>
              <a:t>  Proteases acts on peptide bonds of proteins. </a:t>
            </a:r>
            <a:r>
              <a:rPr lang="en-US" sz="3600" dirty="0" err="1" smtClean="0"/>
              <a:t>Glycosidases</a:t>
            </a:r>
            <a:r>
              <a:rPr lang="en-US" sz="3600" dirty="0" smtClean="0"/>
              <a:t> on </a:t>
            </a:r>
            <a:r>
              <a:rPr lang="en-US" sz="3600" dirty="0" err="1" smtClean="0"/>
              <a:t>glycosidic</a:t>
            </a:r>
            <a:r>
              <a:rPr lang="en-US" sz="3600" dirty="0" smtClean="0"/>
              <a:t> bonds of carbohydrates and Lipases on ester bond of lipids. </a:t>
            </a:r>
          </a:p>
          <a:p>
            <a:r>
              <a:rPr lang="en-US" sz="3600" b="1" u="sng" dirty="0" smtClean="0"/>
              <a:t>Optical  or Stereo Specificity  </a:t>
            </a:r>
            <a:r>
              <a:rPr lang="en-US" sz="3600" dirty="0" smtClean="0"/>
              <a:t>:  Enzyme will react with only one of the two optical isomers.  </a:t>
            </a:r>
            <a:r>
              <a:rPr lang="en-US" sz="3600" dirty="0" err="1" smtClean="0"/>
              <a:t>e.g</a:t>
            </a:r>
            <a:r>
              <a:rPr lang="en-US" sz="3600" dirty="0" smtClean="0"/>
              <a:t> </a:t>
            </a:r>
            <a:r>
              <a:rPr lang="en-US" sz="3600" dirty="0" err="1" smtClean="0"/>
              <a:t>Arginase</a:t>
            </a:r>
            <a:r>
              <a:rPr lang="en-US" sz="3600" dirty="0" smtClean="0"/>
              <a:t> acts on L-</a:t>
            </a:r>
            <a:r>
              <a:rPr lang="en-US" sz="3600" dirty="0" err="1" smtClean="0"/>
              <a:t>Arginine</a:t>
            </a:r>
            <a:r>
              <a:rPr lang="en-US" sz="3600" dirty="0" smtClean="0"/>
              <a:t> and not  on D 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72338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Geometrical Specificity </a:t>
            </a:r>
            <a:r>
              <a:rPr lang="en-US" sz="3600" b="1" dirty="0" smtClean="0"/>
              <a:t> </a:t>
            </a:r>
            <a:r>
              <a:rPr lang="en-US" sz="3600" dirty="0" smtClean="0"/>
              <a:t>: Enzyme exhibit specificity towards the </a:t>
            </a:r>
            <a:r>
              <a:rPr lang="en-US" sz="3600" dirty="0" err="1" smtClean="0"/>
              <a:t>Cis</a:t>
            </a:r>
            <a:r>
              <a:rPr lang="en-US" sz="3600" dirty="0" smtClean="0"/>
              <a:t> &amp; Trans forms.</a:t>
            </a:r>
          </a:p>
          <a:p>
            <a:r>
              <a:rPr lang="en-IN" sz="3600" b="1" u="sng" dirty="0" smtClean="0"/>
              <a:t>Broad specificity </a:t>
            </a:r>
            <a:r>
              <a:rPr lang="en-IN" sz="3600" dirty="0" smtClean="0"/>
              <a:t>: Some enzymes act on closely related substrates which is commonly known as broad substrate specificity. </a:t>
            </a:r>
          </a:p>
          <a:p>
            <a:pPr>
              <a:buNone/>
            </a:pPr>
            <a:r>
              <a:rPr lang="en-IN" sz="3600" dirty="0" smtClean="0"/>
              <a:t>	e.g. </a:t>
            </a:r>
            <a:r>
              <a:rPr lang="en-IN" sz="3600" dirty="0" err="1" smtClean="0"/>
              <a:t>hexokinase</a:t>
            </a:r>
            <a:r>
              <a:rPr lang="en-IN" sz="3600" dirty="0" smtClean="0"/>
              <a:t> acts on glucose, fructose, mannose.</a:t>
            </a:r>
          </a:p>
          <a:p>
            <a:r>
              <a:rPr lang="en-IN" sz="3600" b="1" u="sng" dirty="0" smtClean="0"/>
              <a:t>Reaction specificity </a:t>
            </a:r>
            <a:r>
              <a:rPr lang="en-IN" sz="3600" dirty="0" smtClean="0"/>
              <a:t>: The same substrate can undergo different types of reactions, each catalysed by a separate enzyme and this is referred to as reaction specificity</a:t>
            </a:r>
            <a:endParaRPr lang="en-US" sz="3600" dirty="0" smtClean="0"/>
          </a:p>
          <a:p>
            <a:pPr>
              <a:buNone/>
            </a:pPr>
            <a:endParaRPr lang="en-IN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1375</Words>
  <Application>Microsoft Office PowerPoint</Application>
  <PresentationFormat>On-screen Show (4:3)</PresentationFormat>
  <Paragraphs>196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User</cp:lastModifiedBy>
  <cp:revision>184</cp:revision>
  <dcterms:created xsi:type="dcterms:W3CDTF">2014-06-02T13:58:44Z</dcterms:created>
  <dcterms:modified xsi:type="dcterms:W3CDTF">2020-10-01T12:08:30Z</dcterms:modified>
</cp:coreProperties>
</file>